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9" r:id="rId3"/>
    <p:sldId id="291" r:id="rId4"/>
    <p:sldId id="292" r:id="rId5"/>
    <p:sldId id="320" r:id="rId6"/>
    <p:sldId id="325" r:id="rId7"/>
    <p:sldId id="326" r:id="rId8"/>
    <p:sldId id="324" r:id="rId9"/>
    <p:sldId id="296" r:id="rId10"/>
    <p:sldId id="321" r:id="rId11"/>
    <p:sldId id="322" r:id="rId12"/>
    <p:sldId id="323" r:id="rId13"/>
    <p:sldId id="282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79"/>
            <a:ext cx="9144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C0CE-C417-4137-AFD1-510944897ACC}" type="datetimeFigureOut">
              <a:rPr lang="pl-PL" smtClean="0"/>
              <a:pPr/>
              <a:t>2019-03-27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708-E3AB-4176-92A5-6DA2DFC9C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2038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C0CE-C417-4137-AFD1-510944897ACC}" type="datetimeFigureOut">
              <a:rPr lang="pl-PL" smtClean="0"/>
              <a:pPr/>
              <a:t>2019-03-27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708-E3AB-4176-92A5-6DA2DFC9C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8932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C0CE-C417-4137-AFD1-510944897ACC}" type="datetimeFigureOut">
              <a:rPr lang="pl-PL" smtClean="0"/>
              <a:pPr/>
              <a:t>2019-03-27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708-E3AB-4176-92A5-6DA2DFC9C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0054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C0CE-C417-4137-AFD1-510944897ACC}" type="datetimeFigureOut">
              <a:rPr lang="pl-PL" smtClean="0"/>
              <a:pPr/>
              <a:t>2019-03-27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708-E3AB-4176-92A5-6DA2DFC9C46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24835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C0CE-C417-4137-AFD1-510944897ACC}" type="datetimeFigureOut">
              <a:rPr lang="pl-PL" smtClean="0"/>
              <a:pPr/>
              <a:t>2019-03-27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708-E3AB-4176-92A5-6DA2DFC9C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82093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C0CE-C417-4137-AFD1-510944897ACC}" type="datetimeFigureOut">
              <a:rPr lang="pl-PL" smtClean="0"/>
              <a:pPr/>
              <a:t>2019-03-27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708-E3AB-4176-92A5-6DA2DFC9C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0549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C0CE-C417-4137-AFD1-510944897ACC}" type="datetimeFigureOut">
              <a:rPr lang="pl-PL" smtClean="0"/>
              <a:pPr/>
              <a:t>2019-03-27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708-E3AB-4176-92A5-6DA2DFC9C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54897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C0CE-C417-4137-AFD1-510944897ACC}" type="datetimeFigureOut">
              <a:rPr lang="pl-PL" smtClean="0"/>
              <a:pPr/>
              <a:t>2019-03-27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708-E3AB-4176-92A5-6DA2DFC9C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01184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C0CE-C417-4137-AFD1-510944897ACC}" type="datetimeFigureOut">
              <a:rPr lang="pl-PL" smtClean="0"/>
              <a:pPr/>
              <a:t>2019-03-27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708-E3AB-4176-92A5-6DA2DFC9C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8708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C0CE-C417-4137-AFD1-510944897ACC}" type="datetimeFigureOut">
              <a:rPr lang="pl-PL" smtClean="0"/>
              <a:pPr/>
              <a:t>2019-03-27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708-E3AB-4176-92A5-6DA2DFC9C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6831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829878"/>
            <a:ext cx="9144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C0CE-C417-4137-AFD1-510944897ACC}" type="datetimeFigureOut">
              <a:rPr lang="pl-PL" smtClean="0"/>
              <a:pPr/>
              <a:t>2019-03-27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708-E3AB-4176-92A5-6DA2DFC9C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1657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C0CE-C417-4137-AFD1-510944897ACC}" type="datetimeFigureOut">
              <a:rPr lang="pl-PL" smtClean="0"/>
              <a:pPr/>
              <a:t>2019-03-27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708-E3AB-4176-92A5-6DA2DFC9C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2534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C0CE-C417-4137-AFD1-510944897ACC}" type="datetimeFigureOut">
              <a:rPr lang="pl-PL" smtClean="0"/>
              <a:pPr/>
              <a:t>2019-03-27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708-E3AB-4176-92A5-6DA2DFC9C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7509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C0CE-C417-4137-AFD1-510944897ACC}" type="datetimeFigureOut">
              <a:rPr lang="pl-PL" smtClean="0"/>
              <a:pPr/>
              <a:t>2019-03-27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708-E3AB-4176-92A5-6DA2DFC9C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9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C0CE-C417-4137-AFD1-510944897ACC}" type="datetimeFigureOut">
              <a:rPr lang="pl-PL" smtClean="0"/>
              <a:pPr/>
              <a:t>2019-03-27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708-E3AB-4176-92A5-6DA2DFC9C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2687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C0CE-C417-4137-AFD1-510944897ACC}" type="datetimeFigureOut">
              <a:rPr lang="pl-PL" smtClean="0"/>
              <a:pPr/>
              <a:t>2019-03-27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708-E3AB-4176-92A5-6DA2DFC9C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9160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C0CE-C417-4137-AFD1-510944897ACC}" type="datetimeFigureOut">
              <a:rPr lang="pl-PL" smtClean="0"/>
              <a:pPr/>
              <a:t>2019-03-27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708-E3AB-4176-92A5-6DA2DFC9C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0140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FCBC0CE-C417-4137-AFD1-510944897ACC}" type="datetimeFigureOut">
              <a:rPr lang="pl-PL" smtClean="0"/>
              <a:pPr/>
              <a:t>2019-03-27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045C708-E3AB-4176-92A5-6DA2DFC9C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62808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08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181349" y="3829879"/>
            <a:ext cx="6858000" cy="61852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="" xmlns:a16="http://schemas.microsoft.com/office/drawing/2014/main" id="{37A7EF88-C526-4780-8E08-52D3F0E2B0D7}"/>
              </a:ext>
            </a:extLst>
          </p:cNvPr>
          <p:cNvSpPr txBox="1">
            <a:spLocks/>
          </p:cNvSpPr>
          <p:nvPr/>
        </p:nvSpPr>
        <p:spPr>
          <a:xfrm>
            <a:off x="3133166" y="403520"/>
            <a:ext cx="9058834" cy="57479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62500" lnSpcReduction="20000"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>
                <a:solidFill>
                  <a:srgbClr val="FF0000"/>
                </a:solidFill>
                <a:latin typeface="Corbel"/>
              </a:rPr>
              <a:t>Technik lotniskowych służb operacyjnych</a:t>
            </a:r>
          </a:p>
        </p:txBody>
      </p:sp>
    </p:spTree>
    <p:extLst>
      <p:ext uri="{BB962C8B-B14F-4D97-AF65-F5344CB8AC3E}">
        <p14:creationId xmlns="" xmlns:p14="http://schemas.microsoft.com/office/powerpoint/2010/main" val="1889488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32487DE-F380-4BD2-BC73-14C0E6390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Straż ochrony lotniska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57C38ED2-4891-496C-AF08-481171953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962"/>
          <a:stretch/>
        </p:blipFill>
        <p:spPr>
          <a:xfrm>
            <a:off x="1798388" y="1430207"/>
            <a:ext cx="8320972" cy="5326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072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A4F2366-ED52-4150-A0E8-D7483ED9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Dyżurny operacyjny portu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6695C9C1-9195-4B58-A1C4-1332DF508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669" y="1469508"/>
            <a:ext cx="7956931" cy="5307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953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86054C8-554B-410C-853C-1AFAD314F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Kontroler ruchu lotniczego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E9DBDEC4-3D04-4D2B-A093-3564514E1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279" y="1825625"/>
            <a:ext cx="7955536" cy="4667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3765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Oddział celny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C89923DB-81C6-4B73-AF94-D0218E1F4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1" y="1680872"/>
            <a:ext cx="7707829" cy="51353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764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Kwalifikacja uzyskiwana </a:t>
            </a:r>
            <a:r>
              <a:rPr lang="pl-PL" dirty="0"/>
              <a:t>w wyniku kształcenia: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ctr">
              <a:buNone/>
            </a:pPr>
            <a:endParaRPr lang="pl-PL" sz="3200" i="1" dirty="0" smtClean="0"/>
          </a:p>
          <a:p>
            <a:pPr lvl="1" algn="ctr">
              <a:buNone/>
            </a:pPr>
            <a:endParaRPr lang="pl-PL" sz="3200" i="1" dirty="0" smtClean="0"/>
          </a:p>
          <a:p>
            <a:pPr lvl="1" algn="ctr">
              <a:buNone/>
            </a:pPr>
            <a:endParaRPr lang="pl-PL" sz="3200" i="1" dirty="0" smtClean="0"/>
          </a:p>
          <a:p>
            <a:pPr lvl="1" algn="ctr">
              <a:buNone/>
            </a:pPr>
            <a:r>
              <a:rPr lang="pl-PL" sz="3200" i="1" dirty="0" smtClean="0"/>
              <a:t>TLO.02</a:t>
            </a:r>
            <a:r>
              <a:rPr lang="pl-PL" sz="3200" i="1" dirty="0" smtClean="0"/>
              <a:t>. Obsługa operacyjna portu lotniczego i współpraca ze służbami żeglugi powietrznej</a:t>
            </a:r>
          </a:p>
          <a:p>
            <a:pPr lvl="1">
              <a:buNone/>
            </a:pPr>
            <a:endParaRPr lang="pl-PL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D7CC987-A871-4EDC-B034-708F88B9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/>
          <a:lstStyle/>
          <a:p>
            <a:pPr algn="ctr"/>
            <a:r>
              <a:rPr lang="pl-PL" b="1" dirty="0"/>
              <a:t>Technik lotniskowych służb operacyjnych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7AB7CEB-AF98-49CB-8413-4BCDC3E60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000" y="1825625"/>
            <a:ext cx="7675350" cy="4351338"/>
          </a:xfrm>
        </p:spPr>
        <p:txBody>
          <a:bodyPr/>
          <a:lstStyle/>
          <a:p>
            <a:pPr marL="0" indent="0" algn="ctr">
              <a:buNone/>
            </a:pPr>
            <a:endParaRPr lang="pl-PL" sz="2800" b="1" dirty="0"/>
          </a:p>
          <a:p>
            <a:pPr marL="0" indent="0" algn="ctr">
              <a:buNone/>
            </a:pPr>
            <a:r>
              <a:rPr lang="pl-PL" sz="3200" b="1" dirty="0"/>
              <a:t>Zajęcia praktyczne</a:t>
            </a:r>
          </a:p>
          <a:p>
            <a:pPr marL="0" indent="0" algn="ctr">
              <a:buNone/>
            </a:pPr>
            <a:r>
              <a:rPr lang="pl-PL" sz="3200" b="1" dirty="0"/>
              <a:t>odbywa w </a:t>
            </a:r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r>
              <a:rPr lang="pl-PL" sz="3600" b="1" dirty="0">
                <a:solidFill>
                  <a:srgbClr val="FF0000"/>
                </a:solidFill>
              </a:rPr>
              <a:t>P</a:t>
            </a:r>
            <a:r>
              <a:rPr lang="pl-PL" sz="3600" b="1" dirty="0" smtClean="0">
                <a:solidFill>
                  <a:srgbClr val="FF0000"/>
                </a:solidFill>
              </a:rPr>
              <a:t>orcie </a:t>
            </a:r>
            <a:r>
              <a:rPr lang="pl-PL" sz="3600" b="1" dirty="0">
                <a:solidFill>
                  <a:srgbClr val="FF0000"/>
                </a:solidFill>
              </a:rPr>
              <a:t>L</a:t>
            </a:r>
            <a:r>
              <a:rPr lang="pl-PL" sz="3600" b="1" dirty="0" smtClean="0">
                <a:solidFill>
                  <a:srgbClr val="FF0000"/>
                </a:solidFill>
              </a:rPr>
              <a:t>otniczym </a:t>
            </a:r>
            <a:r>
              <a:rPr lang="pl-PL" sz="3600" b="1" dirty="0">
                <a:solidFill>
                  <a:srgbClr val="FF0000"/>
                </a:solidFill>
              </a:rPr>
              <a:t>Rzeszów –Jasionka</a:t>
            </a:r>
          </a:p>
          <a:p>
            <a:pPr marL="0" indent="0" algn="ctr">
              <a:buNone/>
            </a:pPr>
            <a:endParaRPr lang="pl-PL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3200" b="1" dirty="0"/>
              <a:t> w strefie ogólnodostępnej </a:t>
            </a:r>
            <a:r>
              <a:rPr lang="pl-PL" sz="3200" b="1" dirty="0" smtClean="0"/>
              <a:t>jak </a:t>
            </a:r>
            <a:r>
              <a:rPr lang="pl-PL" sz="3200" b="1" dirty="0"/>
              <a:t>i zastrzeżonej</a:t>
            </a:r>
          </a:p>
        </p:txBody>
      </p:sp>
    </p:spTree>
    <p:extLst>
      <p:ext uri="{BB962C8B-B14F-4D97-AF65-F5344CB8AC3E}">
        <p14:creationId xmlns="" xmlns:p14="http://schemas.microsoft.com/office/powerpoint/2010/main" val="280644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1E9A59A-D5A7-47A7-A6FF-5D36B89BB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600" y="2506661"/>
            <a:ext cx="767535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/>
              <a:t>W ramach lekcji zapoznajemy się z elementami infrastruktury lotniskowej oraz załogą i sprzętem </a:t>
            </a:r>
          </a:p>
          <a:p>
            <a:pPr marL="0" indent="0" algn="ctr">
              <a:buNone/>
            </a:pPr>
            <a:r>
              <a:rPr lang="pl-PL" sz="3200" dirty="0"/>
              <a:t>P</a:t>
            </a:r>
            <a:r>
              <a:rPr lang="pl-PL" sz="3200" dirty="0" smtClean="0"/>
              <a:t>ortu </a:t>
            </a:r>
            <a:r>
              <a:rPr lang="pl-PL" sz="3200" dirty="0"/>
              <a:t>L</a:t>
            </a:r>
            <a:r>
              <a:rPr lang="pl-PL" sz="3200" dirty="0" smtClean="0"/>
              <a:t>otniczego </a:t>
            </a:r>
            <a:r>
              <a:rPr lang="pl-PL" sz="3200" dirty="0"/>
              <a:t>Rzeszów -Jasionka</a:t>
            </a:r>
          </a:p>
        </p:txBody>
      </p:sp>
    </p:spTree>
    <p:extLst>
      <p:ext uri="{BB962C8B-B14F-4D97-AF65-F5344CB8AC3E}">
        <p14:creationId xmlns="" xmlns:p14="http://schemas.microsoft.com/office/powerpoint/2010/main" val="247366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1E9A59A-D5A7-47A7-A6FF-5D36B89BB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30" y="171451"/>
            <a:ext cx="11896745" cy="66865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200" b="1" u="sng" dirty="0"/>
              <a:t>Technik lotniskowych służb operacyjnych 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to nowatorski i przyszłościowy kierunek przygotowujący do wykonywania zadań zawodowych związanych z planowaniem, organizacją, koordynacją oraz nadzorowaniem prac lotniskowych służb operacyjnych,</a:t>
            </a:r>
            <a:br>
              <a:rPr lang="pl-PL" b="1" dirty="0"/>
            </a:br>
            <a:r>
              <a:rPr lang="pl-PL" b="1" dirty="0"/>
              <a:t>a zwłaszcza do:</a:t>
            </a:r>
          </a:p>
          <a:p>
            <a:r>
              <a:rPr lang="pl-PL" b="1" dirty="0"/>
              <a:t>współpracy z lotniskowymi służbami żeglugi powietrznej,</a:t>
            </a:r>
            <a:endParaRPr lang="pl-PL" dirty="0"/>
          </a:p>
          <a:p>
            <a:r>
              <a:rPr lang="pl-PL" b="1" dirty="0"/>
              <a:t>podejmowania działań w zakresie ochrony portu lotniczego,</a:t>
            </a:r>
            <a:endParaRPr lang="pl-PL" dirty="0"/>
          </a:p>
          <a:p>
            <a:r>
              <a:rPr lang="pl-PL" b="1" dirty="0"/>
              <a:t>oceny stopnia zagrożenia i organizacji działań w celu zapewnienia bezpieczeństwa osób i mienia w porcie lotniczym,</a:t>
            </a:r>
            <a:endParaRPr lang="pl-PL" dirty="0"/>
          </a:p>
          <a:p>
            <a:r>
              <a:rPr lang="pl-PL" b="1" dirty="0"/>
              <a:t>śledzenia zmian w przepisach, instrukcjach oraz procedurach dotyczących ruchu lotniczego,</a:t>
            </a:r>
            <a:endParaRPr lang="pl-PL" dirty="0"/>
          </a:p>
          <a:p>
            <a:r>
              <a:rPr lang="pl-PL" b="1" dirty="0"/>
              <a:t>nadzorowania i koordynacji obsługi naziemnej statków powietrznych na płycie lotniska,</a:t>
            </a:r>
            <a:endParaRPr lang="pl-PL" dirty="0"/>
          </a:p>
          <a:p>
            <a:r>
              <a:rPr lang="pl-PL" b="1" dirty="0"/>
              <a:t>dostarczania informacji i udzielania wskazówek zainteresowanym służbom</a:t>
            </a:r>
            <a:br>
              <a:rPr lang="pl-PL" b="1" dirty="0"/>
            </a:br>
            <a:r>
              <a:rPr lang="pl-PL" b="1" dirty="0"/>
              <a:t>o warunkach meteorologicznych, sprawności działania naziemnych urządzeń nawigacyjnych, zakłóceniach w ruchu lotniczym składanych przez załogi statków powietrznych,</a:t>
            </a:r>
            <a:endParaRPr lang="pl-PL" dirty="0"/>
          </a:p>
          <a:p>
            <a:r>
              <a:rPr lang="pl-PL" b="1" dirty="0"/>
              <a:t>wspomagania obsługi samolotów, pilotów i pasażerów.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92964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Czego będziemy się uczyć: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podstawowych </a:t>
            </a:r>
            <a:r>
              <a:rPr lang="pl-PL" dirty="0" smtClean="0"/>
              <a:t>definicji obowiązujących w lotnictwie cywilnym,</a:t>
            </a:r>
          </a:p>
          <a:p>
            <a:r>
              <a:rPr lang="pl-PL" dirty="0" smtClean="0"/>
              <a:t>najważniejszych kodów, skrótów i akronimów,</a:t>
            </a:r>
          </a:p>
          <a:p>
            <a:r>
              <a:rPr lang="pl-PL" dirty="0" smtClean="0"/>
              <a:t>alfabetu lotniczego,</a:t>
            </a:r>
          </a:p>
          <a:p>
            <a:r>
              <a:rPr lang="pl-PL" dirty="0" smtClean="0"/>
              <a:t>charakteryzować podstawowe elementy infrastruktury portu lotniczego,</a:t>
            </a:r>
          </a:p>
          <a:p>
            <a:r>
              <a:rPr lang="pl-PL" dirty="0" smtClean="0"/>
              <a:t>analizować prawo lotnicze,</a:t>
            </a:r>
          </a:p>
          <a:p>
            <a:r>
              <a:rPr lang="pl-PL" dirty="0" smtClean="0"/>
              <a:t>ustawiać samoloty na stanowiskach płyty postojowej,</a:t>
            </a:r>
          </a:p>
          <a:p>
            <a:r>
              <a:rPr lang="pl-PL" dirty="0" smtClean="0"/>
              <a:t>odczytywać depesze NOTAM, SNOWTAM, METAR, TAF,</a:t>
            </a:r>
          </a:p>
          <a:p>
            <a:r>
              <a:rPr lang="pl-PL" dirty="0" smtClean="0"/>
              <a:t>wykonywać kontrolę bezpieczeństwa,</a:t>
            </a:r>
          </a:p>
          <a:p>
            <a:r>
              <a:rPr lang="pl-PL" dirty="0" smtClean="0"/>
              <a:t>rozpoznawać i przeciwdziałać zagrożeniom na lotniskach,</a:t>
            </a:r>
          </a:p>
          <a:p>
            <a:r>
              <a:rPr lang="pl-PL" dirty="0" smtClean="0"/>
              <a:t>pozyskiwać i analizować informacje lotnicze,</a:t>
            </a:r>
          </a:p>
          <a:p>
            <a:r>
              <a:rPr lang="pl-PL" dirty="0" smtClean="0"/>
              <a:t>monitorować stan infrastruktury portu lotniczego,</a:t>
            </a:r>
          </a:p>
          <a:p>
            <a:r>
              <a:rPr lang="pl-PL" dirty="0" smtClean="0"/>
              <a:t>przekazywać komunikatów poleceń drogą radiową,</a:t>
            </a:r>
          </a:p>
          <a:p>
            <a:r>
              <a:rPr lang="pl-PL" dirty="0" smtClean="0"/>
              <a:t>sporządzać dokumentację operacyjną, wypełniać formularze,</a:t>
            </a:r>
          </a:p>
          <a:p>
            <a:r>
              <a:rPr lang="pl-PL" dirty="0" smtClean="0"/>
              <a:t>rozpoznawać typy i rodzaje lotnisk, statków powietrznych.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Zapoznasz się z zadaniami zawodowymi z obszarów: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1) pozyskiwania oraz przekazywania informacji dotyczących działań operacyjnych w porcie lotniczym, w tym ochrony portu przed aktami bezprawnej ingerencji;</a:t>
            </a:r>
            <a:br>
              <a:rPr lang="pl-PL" dirty="0" smtClean="0"/>
            </a:br>
            <a:r>
              <a:rPr lang="pl-PL" dirty="0" smtClean="0"/>
              <a:t>2) monitorowania stanu infrastruktury portu lotniczego;</a:t>
            </a:r>
            <a:br>
              <a:rPr lang="pl-PL" dirty="0" smtClean="0"/>
            </a:br>
            <a:r>
              <a:rPr lang="pl-PL" dirty="0" smtClean="0"/>
              <a:t>3) prowadzenia działań operacyjnych zgodnie z obowiązującymi procedurami w celu zapewnienia bezpieczeństwa operacji lotniczych i lotniskowych w porcie lotniczym;</a:t>
            </a:r>
            <a:br>
              <a:rPr lang="pl-PL" dirty="0" smtClean="0"/>
            </a:br>
            <a:r>
              <a:rPr lang="pl-PL" dirty="0" smtClean="0"/>
              <a:t>4) współpracy z jednostkami uprawnionymi do prowadzenia działań w sytuacji zagrożenia bezpieczeństwa </a:t>
            </a:r>
            <a:br>
              <a:rPr lang="pl-PL" dirty="0" smtClean="0"/>
            </a:br>
            <a:r>
              <a:rPr lang="pl-PL" dirty="0" smtClean="0"/>
              <a:t>portu lotniczego;</a:t>
            </a:r>
            <a:br>
              <a:rPr lang="pl-PL" dirty="0" smtClean="0"/>
            </a:br>
            <a:r>
              <a:rPr lang="pl-PL" dirty="0" smtClean="0"/>
              <a:t>5) współpracy ze służbami żeglugi powietrznej.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Zostając absolwentem tego kierunku możesz: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Podjąć pracę jako </a:t>
            </a:r>
            <a:r>
              <a:rPr lang="pl-PL" dirty="0" err="1" smtClean="0"/>
              <a:t>Marshaler</a:t>
            </a:r>
            <a:r>
              <a:rPr lang="pl-PL" dirty="0" smtClean="0"/>
              <a:t>, </a:t>
            </a:r>
          </a:p>
          <a:p>
            <a:r>
              <a:rPr lang="pl-PL" dirty="0" smtClean="0"/>
              <a:t>Pracować w Straży Ochrony Lotniska</a:t>
            </a:r>
          </a:p>
          <a:p>
            <a:r>
              <a:rPr lang="pl-PL" dirty="0" smtClean="0"/>
              <a:t> Zostać Dyżurnym Operacyjnym Portu</a:t>
            </a:r>
          </a:p>
          <a:p>
            <a:r>
              <a:rPr lang="pl-PL" dirty="0" smtClean="0"/>
              <a:t>Zajmować się kontrolą ruchu lotniczego </a:t>
            </a:r>
          </a:p>
          <a:p>
            <a:pPr>
              <a:buNone/>
            </a:pPr>
            <a:r>
              <a:rPr lang="pl-PL" dirty="0" smtClean="0"/>
              <a:t>A nawet ubiegać się o zatrudnienie w Służbie Celnej czy Straży Granicznej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EADF0C0-82E3-4464-87C6-07CDEE87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Marshaler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4C959D04-2AD8-4EFB-8475-4FC872710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888" y="1486853"/>
            <a:ext cx="7886700" cy="52545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8120326"/>
      </p:ext>
    </p:extLst>
  </p:cSld>
  <p:clrMapOvr>
    <a:masterClrMapping/>
  </p:clrMapOvr>
</p:sld>
</file>

<file path=ppt/theme/theme1.xml><?xml version="1.0" encoding="utf-8"?>
<a:theme xmlns:a="http://schemas.openxmlformats.org/drawingml/2006/main" name="Głębokość">
  <a:themeElements>
    <a:clrScheme name="Głębokość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Głębokość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łębokość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169</Words>
  <Application>Microsoft Office PowerPoint</Application>
  <PresentationFormat>Niestandardowy</PresentationFormat>
  <Paragraphs>54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Głębokość</vt:lpstr>
      <vt:lpstr>Slajd 1</vt:lpstr>
      <vt:lpstr>Kwalifikacja uzyskiwana w wyniku kształcenia:</vt:lpstr>
      <vt:lpstr>Technik lotniskowych służb operacyjnych</vt:lpstr>
      <vt:lpstr>Slajd 4</vt:lpstr>
      <vt:lpstr>Slajd 5</vt:lpstr>
      <vt:lpstr>Czego będziemy się uczyć:</vt:lpstr>
      <vt:lpstr>Zapoznasz się z zadaniami zawodowymi z obszarów:</vt:lpstr>
      <vt:lpstr>Zostając absolwentem tego kierunku możesz: </vt:lpstr>
      <vt:lpstr>Marshaler</vt:lpstr>
      <vt:lpstr>Straż ochrony lotniska</vt:lpstr>
      <vt:lpstr>Dyżurny operacyjny portu</vt:lpstr>
      <vt:lpstr>Kontroler ruchu lotniczego</vt:lpstr>
      <vt:lpstr>Oddział celny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Sabina.Stecka</dc:creator>
  <cp:lastModifiedBy>admin</cp:lastModifiedBy>
  <cp:revision>5</cp:revision>
  <dcterms:created xsi:type="dcterms:W3CDTF">2019-03-14T13:48:42Z</dcterms:created>
  <dcterms:modified xsi:type="dcterms:W3CDTF">2019-03-27T15:34:27Z</dcterms:modified>
</cp:coreProperties>
</file>