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5" r:id="rId3"/>
    <p:sldId id="276" r:id="rId4"/>
    <p:sldId id="268" r:id="rId5"/>
    <p:sldId id="269" r:id="rId6"/>
    <p:sldId id="271" r:id="rId7"/>
    <p:sldId id="274" r:id="rId8"/>
    <p:sldId id="270" r:id="rId9"/>
    <p:sldId id="272" r:id="rId10"/>
    <p:sldId id="257" r:id="rId11"/>
    <p:sldId id="258" r:id="rId12"/>
    <p:sldId id="267" r:id="rId13"/>
    <p:sldId id="260" r:id="rId14"/>
    <p:sldId id="263" r:id="rId15"/>
    <p:sldId id="278" r:id="rId16"/>
    <p:sldId id="259" r:id="rId17"/>
    <p:sldId id="264" r:id="rId18"/>
    <p:sldId id="265" r:id="rId19"/>
    <p:sldId id="277" r:id="rId20"/>
    <p:sldId id="262" r:id="rId21"/>
    <p:sldId id="261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3BDF-AE9A-4A3A-BB5F-C2B09AF744B0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4769F-12CE-4B50-A8F3-870D727EDC4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4769F-12CE-4B50-A8F3-870D727EDC49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6493-49C3-4B03-9984-ED6D8250F1AB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DA9-0150-4935-892B-6F15BD6CFF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6493-49C3-4B03-9984-ED6D8250F1AB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DA9-0150-4935-892B-6F15BD6CFF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6493-49C3-4B03-9984-ED6D8250F1AB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DA9-0150-4935-892B-6F15BD6CFF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6493-49C3-4B03-9984-ED6D8250F1AB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DA9-0150-4935-892B-6F15BD6CFF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6493-49C3-4B03-9984-ED6D8250F1AB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DA9-0150-4935-892B-6F15BD6CFF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6493-49C3-4B03-9984-ED6D8250F1AB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DA9-0150-4935-892B-6F15BD6CFF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6493-49C3-4B03-9984-ED6D8250F1AB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DA9-0150-4935-892B-6F15BD6CFF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6493-49C3-4B03-9984-ED6D8250F1AB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F8DA9-0150-4935-892B-6F15BD6CFF5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6493-49C3-4B03-9984-ED6D8250F1AB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DA9-0150-4935-892B-6F15BD6CFF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6493-49C3-4B03-9984-ED6D8250F1AB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C1F8DA9-0150-4935-892B-6F15BD6CFF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5616493-49C3-4B03-9984-ED6D8250F1AB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8DA9-0150-4935-892B-6F15BD6CFF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616493-49C3-4B03-9984-ED6D8250F1AB}" type="datetimeFigureOut">
              <a:rPr lang="pl-PL" smtClean="0"/>
              <a:pPr/>
              <a:t>17.03.2021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1F8DA9-0150-4935-892B-6F15BD6CFF5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/>
              <a:t>Technik</a:t>
            </a:r>
            <a:r>
              <a:rPr lang="pl-PL" sz="4000" dirty="0"/>
              <a:t> </a:t>
            </a:r>
            <a:r>
              <a:rPr lang="pl-PL" sz="4800" dirty="0"/>
              <a:t>hotelarstwa </a:t>
            </a:r>
            <a:br>
              <a:rPr lang="pl-PL" sz="4800" dirty="0"/>
            </a:br>
            <a:r>
              <a:rPr lang="pl-PL" sz="4800" dirty="0"/>
              <a:t>z innowacją  </a:t>
            </a:r>
            <a:br>
              <a:rPr lang="pl-PL" sz="4800" dirty="0"/>
            </a:br>
            <a:r>
              <a:rPr lang="pl-PL" sz="4800" dirty="0"/>
              <a:t>Steward, </a:t>
            </a:r>
            <a:r>
              <a:rPr lang="pl-PL" sz="4800" dirty="0" err="1"/>
              <a:t>stewardessA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0823" y="3861048"/>
            <a:ext cx="8282354" cy="1500198"/>
          </a:xfrm>
        </p:spPr>
        <p:txBody>
          <a:bodyPr>
            <a:normAutofit/>
          </a:bodyPr>
          <a:lstStyle/>
          <a:p>
            <a:r>
              <a:rPr lang="pl-PL" sz="3600" b="1" dirty="0"/>
              <a:t>Hotelarz to nie zawód – to styl życia.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857388"/>
          </a:xfrm>
        </p:spPr>
        <p:txBody>
          <a:bodyPr>
            <a:noAutofit/>
          </a:bodyPr>
          <a:lstStyle/>
          <a:p>
            <a:r>
              <a:rPr lang="pl-PL" sz="4000" dirty="0"/>
              <a:t>Kwalifikacja</a:t>
            </a:r>
            <a:br>
              <a:rPr lang="pl-PL" sz="4000" dirty="0"/>
            </a:br>
            <a:r>
              <a:rPr lang="pl-PL" sz="4000" dirty="0"/>
              <a:t>HGT.03. Obsługa gości w obiekcie świadczącym usługi hotelarskie 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44680"/>
            <a:ext cx="5829312" cy="438471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pl-PL" sz="2800" b="1" dirty="0">
                <a:solidFill>
                  <a:srgbClr val="00B0F0"/>
                </a:solidFill>
              </a:rPr>
              <a:t>Egzamin na koniec drugiej klasy</a:t>
            </a:r>
          </a:p>
          <a:p>
            <a:pPr lvl="0">
              <a:buNone/>
            </a:pPr>
            <a:r>
              <a:rPr lang="pl-PL" sz="2800" dirty="0">
                <a:solidFill>
                  <a:srgbClr val="00B0F0"/>
                </a:solidFill>
              </a:rPr>
              <a:t>Po zdobyciu tej kwalifikacji możesz pracować, jako</a:t>
            </a:r>
          </a:p>
          <a:p>
            <a:pPr lvl="0">
              <a:buNone/>
            </a:pPr>
            <a:endParaRPr lang="pl-PL" sz="28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b="1" dirty="0"/>
              <a:t>kelner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b="1" dirty="0"/>
              <a:t>barman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b="1" dirty="0"/>
              <a:t>pracownik służby pięter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800" b="1" dirty="0"/>
              <a:t>pracownik służby parterowej </a:t>
            </a:r>
          </a:p>
          <a:p>
            <a:pPr marL="36576" indent="0">
              <a:buNone/>
            </a:pPr>
            <a:endParaRPr lang="pl-PL" dirty="0"/>
          </a:p>
        </p:txBody>
      </p:sp>
      <p:sp>
        <p:nvSpPr>
          <p:cNvPr id="10242" name="AutoShape 2" descr="Znalezione obrazy dla zapytania kel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4" name="AutoShape 4" descr="Znalezione obrazy dla zapytania kelner"/>
          <p:cNvSpPr>
            <a:spLocks noChangeAspect="1" noChangeArrowheads="1"/>
          </p:cNvSpPr>
          <p:nvPr/>
        </p:nvSpPr>
        <p:spPr bwMode="auto">
          <a:xfrm>
            <a:off x="155575" y="-1455738"/>
            <a:ext cx="4552950" cy="3038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6" name="AutoShape 6" descr="Znalezione obrazy dla zapytania kelner"/>
          <p:cNvSpPr>
            <a:spLocks noChangeAspect="1" noChangeArrowheads="1"/>
          </p:cNvSpPr>
          <p:nvPr/>
        </p:nvSpPr>
        <p:spPr bwMode="auto">
          <a:xfrm>
            <a:off x="155575" y="-1455738"/>
            <a:ext cx="4552950" cy="3038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50" name="AutoShape 10" descr="Znalezione obrazy dla zapytania pracownik służby pięter"/>
          <p:cNvSpPr>
            <a:spLocks noChangeAspect="1" noChangeArrowheads="1"/>
          </p:cNvSpPr>
          <p:nvPr/>
        </p:nvSpPr>
        <p:spPr bwMode="auto">
          <a:xfrm>
            <a:off x="155575" y="-1287463"/>
            <a:ext cx="2447925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52" name="Picture 12" descr="Szkolenie dla służby pię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7956" y="3857660"/>
            <a:ext cx="2447925" cy="2686051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FAF1627-AB00-4856-A925-5D63CA3C0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167" y="3298797"/>
            <a:ext cx="2821713" cy="174307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E9438BE-3D3C-4D63-85C6-C69278FC6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951" y="204468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Znalezione obrazy dla zapytania stewardessa l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090" y="1830846"/>
            <a:ext cx="3214710" cy="201087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846158"/>
          </a:xfrm>
        </p:spPr>
        <p:txBody>
          <a:bodyPr>
            <a:noAutofit/>
          </a:bodyPr>
          <a:lstStyle/>
          <a:p>
            <a:r>
              <a:rPr lang="pl-PL" sz="3600" dirty="0"/>
              <a:t>Kwalifikacja</a:t>
            </a:r>
            <a:br>
              <a:rPr lang="pl-PL" sz="3600" dirty="0"/>
            </a:br>
            <a:r>
              <a:rPr lang="pl-PL" sz="3600" dirty="0"/>
              <a:t>HGT.03. Obsługa gości w obiekcie świadczącym usługi hotelarskie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285992"/>
            <a:ext cx="4429124" cy="428628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l-PL" b="1" dirty="0"/>
              <a:t>pracownik ruchomej bazy hotelarskiej: lotniczej, morskiej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b="1" dirty="0"/>
              <a:t>pracownik SPA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b="1" dirty="0"/>
              <a:t>organizator usług cateringowych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b="1" dirty="0"/>
              <a:t>animator czasu wolnego</a:t>
            </a:r>
          </a:p>
          <a:p>
            <a:pPr marL="36576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D62801-F8FC-41E4-AE1B-94B33F32D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452" y="4573710"/>
            <a:ext cx="2778104" cy="214538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9631A0A-0570-4535-9385-E6B2EDBE9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59399" y="4774865"/>
            <a:ext cx="2619375" cy="1743075"/>
          </a:xfrm>
          <a:prstGeom prst="rect">
            <a:avLst/>
          </a:prstGeom>
        </p:spPr>
      </p:pic>
      <p:pic>
        <p:nvPicPr>
          <p:cNvPr id="15362" name="Picture 2" descr="Znalezione obrazy dla zapytania pracownik sp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988" y="3841721"/>
            <a:ext cx="3214710" cy="201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628800"/>
            <a:ext cx="3643338" cy="504056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Egzamin po pierwszym półroczu w klasie 5.</a:t>
            </a:r>
            <a:br>
              <a:rPr lang="pl-PL" sz="2800" dirty="0">
                <a:solidFill>
                  <a:srgbClr val="00B0F0"/>
                </a:solidFill>
              </a:rPr>
            </a:br>
            <a:r>
              <a:rPr lang="pl-PL" sz="2800" b="0" dirty="0">
                <a:solidFill>
                  <a:srgbClr val="00B0F0"/>
                </a:solidFill>
              </a:rPr>
              <a:t>Po zdobyciu tej kwalifikacji możesz pracować jako:</a:t>
            </a:r>
            <a:br>
              <a:rPr lang="pl-PL" sz="2800" b="0" dirty="0">
                <a:solidFill>
                  <a:srgbClr val="00B0F0"/>
                </a:solidFill>
              </a:rPr>
            </a:b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recepcjonista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pracownik biurowy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portier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bagażowy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parkingowy</a:t>
            </a:r>
            <a:br>
              <a:rPr lang="pl-PL" sz="2800" dirty="0">
                <a:solidFill>
                  <a:schemeClr val="tx1"/>
                </a:solidFill>
              </a:rPr>
            </a:b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142844" y="333369"/>
            <a:ext cx="4789196" cy="129543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pl-PL" sz="2800" b="1" dirty="0"/>
              <a:t>Kwalifikacja HGT.06.</a:t>
            </a:r>
          </a:p>
          <a:p>
            <a:pPr>
              <a:spcBef>
                <a:spcPts val="0"/>
              </a:spcBef>
            </a:pPr>
            <a:r>
              <a:rPr lang="pl-PL" sz="2800" b="1" dirty="0"/>
              <a:t>Realizacja usług w recepcji</a:t>
            </a:r>
          </a:p>
          <a:p>
            <a:endParaRPr lang="pl-PL" b="1" dirty="0"/>
          </a:p>
        </p:txBody>
      </p:sp>
      <p:pic>
        <p:nvPicPr>
          <p:cNvPr id="1026" name="Picture 2" descr="Znalezione obrazy dla zapytania recepcja hotelow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241" y="242869"/>
            <a:ext cx="3694628" cy="2328875"/>
          </a:xfrm>
          <a:prstGeom prst="rect">
            <a:avLst/>
          </a:prstGeom>
          <a:noFill/>
        </p:spPr>
      </p:pic>
      <p:pic>
        <p:nvPicPr>
          <p:cNvPr id="1031" name="Picture 7" descr="C:\Users\Samsung\Desktop\baga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286256"/>
            <a:ext cx="2038350" cy="2238375"/>
          </a:xfrm>
          <a:prstGeom prst="rect">
            <a:avLst/>
          </a:prstGeom>
          <a:noFill/>
        </p:spPr>
      </p:pic>
      <p:pic>
        <p:nvPicPr>
          <p:cNvPr id="1032" name="Picture 8" descr="C:\Users\Samsung\Desktop\po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7096" y="4572008"/>
            <a:ext cx="2826904" cy="1857388"/>
          </a:xfrm>
          <a:prstGeom prst="rect">
            <a:avLst/>
          </a:prstGeom>
          <a:noFill/>
        </p:spPr>
      </p:pic>
      <p:pic>
        <p:nvPicPr>
          <p:cNvPr id="1035" name="Picture 11" descr="C:\Users\Samsung\Desktop\h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643182"/>
            <a:ext cx="2590800" cy="1762125"/>
          </a:xfrm>
          <a:prstGeom prst="rect">
            <a:avLst/>
          </a:prstGeom>
          <a:noFill/>
        </p:spPr>
      </p:pic>
      <p:pic>
        <p:nvPicPr>
          <p:cNvPr id="1036" name="Picture 12" descr="C:\Users\Samsung\Desktop\rec 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2571744"/>
            <a:ext cx="2381250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Praktyki zawodowe </a:t>
            </a:r>
          </a:p>
        </p:txBody>
      </p:sp>
      <p:pic>
        <p:nvPicPr>
          <p:cNvPr id="3075" name="Picture 3" descr="D:\zdjęcia malaga\WP_20170321_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257645" cy="2391640"/>
          </a:xfrm>
          <a:prstGeom prst="rect">
            <a:avLst/>
          </a:prstGeom>
          <a:noFill/>
        </p:spPr>
      </p:pic>
      <p:pic>
        <p:nvPicPr>
          <p:cNvPr id="18434" name="Picture 2" descr="D:\zdjecia tarnobrzeg\WP_20150305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162" y="1142984"/>
            <a:ext cx="4069611" cy="2286016"/>
          </a:xfrm>
          <a:prstGeom prst="rect">
            <a:avLst/>
          </a:prstGeom>
          <a:noFill/>
        </p:spPr>
      </p:pic>
      <p:pic>
        <p:nvPicPr>
          <p:cNvPr id="3074" name="Picture 2" descr="D:\zdjęcia bankiet dz n\dzień nauczyciel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168" y="4643446"/>
            <a:ext cx="3943832" cy="2214554"/>
          </a:xfrm>
          <a:prstGeom prst="rect">
            <a:avLst/>
          </a:prstGeom>
          <a:noFill/>
        </p:spPr>
      </p:pic>
      <p:pic>
        <p:nvPicPr>
          <p:cNvPr id="3076" name="Picture 4" descr="D:\zdjęcia malaga\WP_20170316_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371" y="3974350"/>
            <a:ext cx="4959797" cy="2786058"/>
          </a:xfrm>
          <a:prstGeom prst="rect">
            <a:avLst/>
          </a:prstGeom>
          <a:noFill/>
        </p:spPr>
      </p:pic>
      <p:pic>
        <p:nvPicPr>
          <p:cNvPr id="3077" name="Picture 5" descr="D:\zdjęcia malaga\WP_20170321_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571744"/>
            <a:ext cx="4063299" cy="2282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Praktyki zawodowe</a:t>
            </a:r>
          </a:p>
        </p:txBody>
      </p:sp>
      <p:pic>
        <p:nvPicPr>
          <p:cNvPr id="1029" name="Picture 5" descr="D:\zdjęcia malaga\WP_20170321_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3643338" cy="2046566"/>
          </a:xfrm>
          <a:prstGeom prst="rect">
            <a:avLst/>
          </a:prstGeom>
          <a:noFill/>
        </p:spPr>
      </p:pic>
      <p:pic>
        <p:nvPicPr>
          <p:cNvPr id="1026" name="Picture 2" descr="D:\zdjecia ateny\1praca w bar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5225" y="1714488"/>
            <a:ext cx="2885188" cy="5143512"/>
          </a:xfrm>
          <a:prstGeom prst="rect">
            <a:avLst/>
          </a:prstGeom>
          <a:noFill/>
        </p:spPr>
      </p:pic>
      <p:pic>
        <p:nvPicPr>
          <p:cNvPr id="1027" name="Picture 3" descr="D:\zdjecia ateny\podczas wydawania śniada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3251200" cy="2438400"/>
          </a:xfrm>
          <a:prstGeom prst="rect">
            <a:avLst/>
          </a:prstGeom>
          <a:noFill/>
        </p:spPr>
      </p:pic>
      <p:pic>
        <p:nvPicPr>
          <p:cNvPr id="1028" name="Picture 4" descr="D:\zdjęcia malaga\WP_20170321_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68730"/>
            <a:ext cx="5143536" cy="2889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B11BD-6077-454B-BE4B-2EE794B7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Praktyki na promach pasażerskich</a:t>
            </a:r>
          </a:p>
        </p:txBody>
      </p:sp>
      <p:pic>
        <p:nvPicPr>
          <p:cNvPr id="5" name="Symbol zastępczy zawartości 4" descr="Obraz zawierający osoba, wewnątrz, mężczyzna, stojące&#10;&#10;Opis wygenerowany automatycznie">
            <a:extLst>
              <a:ext uri="{FF2B5EF4-FFF2-40B4-BE49-F238E27FC236}">
                <a16:creationId xmlns:a16="http://schemas.microsoft.com/office/drawing/2014/main" id="{DA21B893-2466-4E79-88F6-27C0466A7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96" y="4040919"/>
            <a:ext cx="3756107" cy="2817081"/>
          </a:xfrm>
        </p:spPr>
      </p:pic>
      <p:pic>
        <p:nvPicPr>
          <p:cNvPr id="7" name="Obraz 6" descr="Obraz zawierający sufit, wewnątrz, budynek, pomieszczenie&#10;&#10;Opis wygenerowany automatycznie">
            <a:extLst>
              <a:ext uri="{FF2B5EF4-FFF2-40B4-BE49-F238E27FC236}">
                <a16:creationId xmlns:a16="http://schemas.microsoft.com/office/drawing/2014/main" id="{E967C489-02E4-4F2C-B41A-1BDE5299DB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" y="3439650"/>
            <a:ext cx="4404956" cy="3303717"/>
          </a:xfrm>
          <a:prstGeom prst="rect">
            <a:avLst/>
          </a:prstGeom>
        </p:spPr>
      </p:pic>
      <p:pic>
        <p:nvPicPr>
          <p:cNvPr id="9" name="Obraz 8" descr="Obraz zawierający zewnętrzne, woda, łódź, siedzi&#10;&#10;Opis wygenerowany automatycznie">
            <a:extLst>
              <a:ext uri="{FF2B5EF4-FFF2-40B4-BE49-F238E27FC236}">
                <a16:creationId xmlns:a16="http://schemas.microsoft.com/office/drawing/2014/main" id="{27891ADD-C228-47E1-AC99-61B524B75A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594217"/>
            <a:ext cx="3492113" cy="2619084"/>
          </a:xfrm>
          <a:prstGeom prst="rect">
            <a:avLst/>
          </a:prstGeom>
        </p:spPr>
      </p:pic>
      <p:pic>
        <p:nvPicPr>
          <p:cNvPr id="11" name="Obraz 10" descr="Obraz zawierający wewnątrz, kuchnia, kobieta, stojące&#10;&#10;Opis wygenerowany automatycznie">
            <a:extLst>
              <a:ext uri="{FF2B5EF4-FFF2-40B4-BE49-F238E27FC236}">
                <a16:creationId xmlns:a16="http://schemas.microsoft.com/office/drawing/2014/main" id="{60D677EF-5C0B-4D9D-A493-5C20522760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21" y="1626936"/>
            <a:ext cx="2859782" cy="3813043"/>
          </a:xfrm>
          <a:prstGeom prst="rect">
            <a:avLst/>
          </a:prstGeom>
        </p:spPr>
      </p:pic>
      <p:pic>
        <p:nvPicPr>
          <p:cNvPr id="13" name="Obraz 12" descr="Obraz zawierający wewnątrz, mężczyzna, komputer, siedzi&#10;&#10;Opis wygenerowany automatycznie">
            <a:extLst>
              <a:ext uri="{FF2B5EF4-FFF2-40B4-BE49-F238E27FC236}">
                <a16:creationId xmlns:a16="http://schemas.microsoft.com/office/drawing/2014/main" id="{F0D40188-F205-4CC0-8D3E-693AE20FE5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" y="1696026"/>
            <a:ext cx="2610600" cy="19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18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pracy hotelarza: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duże możliwości pracy w kraju</a:t>
            </a:r>
          </a:p>
          <a:p>
            <a:pPr>
              <a:buNone/>
            </a:pPr>
            <a:r>
              <a:rPr lang="pl-PL" dirty="0"/>
              <a:t> i  za granicą</a:t>
            </a:r>
          </a:p>
          <a:p>
            <a:r>
              <a:rPr lang="pl-PL" dirty="0"/>
              <a:t>praca z ludźmi</a:t>
            </a:r>
          </a:p>
          <a:p>
            <a:r>
              <a:rPr lang="pl-PL" dirty="0"/>
              <a:t>brak monotonii</a:t>
            </a:r>
          </a:p>
          <a:p>
            <a:r>
              <a:rPr lang="pl-PL" dirty="0"/>
              <a:t>ciągły rozwój</a:t>
            </a:r>
          </a:p>
          <a:p>
            <a:pPr marL="36576" indent="0">
              <a:buNone/>
            </a:pPr>
            <a:endParaRPr lang="pl-PL" dirty="0"/>
          </a:p>
          <a:p>
            <a:pPr marL="36576" indent="0" algn="ctr">
              <a:buNone/>
            </a:pPr>
            <a:r>
              <a:rPr lang="pl-PL" b="1" dirty="0">
                <a:solidFill>
                  <a:srgbClr val="00B0F0"/>
                </a:solidFill>
              </a:rPr>
              <a:t>Technik hotelarstwa w naszej szkole </a:t>
            </a:r>
          </a:p>
          <a:p>
            <a:pPr marL="36576" indent="0" algn="ctr">
              <a:buNone/>
            </a:pPr>
            <a:r>
              <a:rPr lang="pl-PL" b="1" dirty="0">
                <a:solidFill>
                  <a:srgbClr val="00B0F0"/>
                </a:solidFill>
              </a:rPr>
              <a:t>to dobry wybór!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Staże zagraniczne                 Grecja- Ateny</a:t>
            </a:r>
          </a:p>
        </p:txBody>
      </p:sp>
      <p:pic>
        <p:nvPicPr>
          <p:cNvPr id="2053" name="Picture 5" descr="D:\zdjecia ateny\nasz lunch wrestauracji rybne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643050"/>
            <a:ext cx="3251200" cy="2438400"/>
          </a:xfrm>
          <a:prstGeom prst="rect">
            <a:avLst/>
          </a:prstGeom>
          <a:noFill/>
        </p:spPr>
      </p:pic>
      <p:pic>
        <p:nvPicPr>
          <p:cNvPr id="2050" name="Picture 2" descr="D:\zdjecia ateny\Na Rzymskiej Agor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2800" y="1643050"/>
            <a:ext cx="3251200" cy="2438400"/>
          </a:xfrm>
          <a:prstGeom prst="rect">
            <a:avLst/>
          </a:prstGeom>
          <a:noFill/>
        </p:spPr>
      </p:pic>
      <p:pic>
        <p:nvPicPr>
          <p:cNvPr id="2051" name="Picture 3" descr="D:\zdjecia ateny\na promenadzie w Loutra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143380"/>
            <a:ext cx="3251200" cy="2438400"/>
          </a:xfrm>
          <a:prstGeom prst="rect">
            <a:avLst/>
          </a:prstGeom>
          <a:noFill/>
        </p:spPr>
      </p:pic>
      <p:pic>
        <p:nvPicPr>
          <p:cNvPr id="2052" name="Picture 4" descr="D:\zdjecia ateny\na tle świątyni Posejdona, Souni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2800" y="4071942"/>
            <a:ext cx="3251200" cy="2438400"/>
          </a:xfrm>
          <a:prstGeom prst="rect">
            <a:avLst/>
          </a:prstGeom>
          <a:noFill/>
        </p:spPr>
      </p:pic>
      <p:pic>
        <p:nvPicPr>
          <p:cNvPr id="2054" name="Picture 6" descr="D:\zdjecia ateny\przed bramą Propylej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71942"/>
            <a:ext cx="3251200" cy="2438400"/>
          </a:xfrm>
          <a:prstGeom prst="rect">
            <a:avLst/>
          </a:prstGeom>
          <a:noFill/>
        </p:spPr>
      </p:pic>
      <p:pic>
        <p:nvPicPr>
          <p:cNvPr id="2055" name="Picture 7" descr="D:\zdjecia ateny\przed wejściem na plażę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785926"/>
            <a:ext cx="3682997" cy="2071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Staże zagraniczne </a:t>
            </a:r>
            <a:br>
              <a:rPr lang="pl-PL" dirty="0"/>
            </a:br>
            <a:r>
              <a:rPr lang="pl-PL" dirty="0"/>
              <a:t>Hiszpania- Malaga</a:t>
            </a:r>
          </a:p>
        </p:txBody>
      </p:sp>
      <p:pic>
        <p:nvPicPr>
          <p:cNvPr id="4102" name="Picture 6" descr="D:\zdjęcia malaga\WP_20170314_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3171826" cy="1781705"/>
          </a:xfrm>
          <a:prstGeom prst="rect">
            <a:avLst/>
          </a:prstGeom>
          <a:noFill/>
        </p:spPr>
      </p:pic>
      <p:pic>
        <p:nvPicPr>
          <p:cNvPr id="4098" name="Picture 2" descr="D:\zdjęcia malaga\plaża Malaqu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4318032" cy="2428893"/>
          </a:xfrm>
          <a:prstGeom prst="rect">
            <a:avLst/>
          </a:prstGeom>
          <a:noFill/>
        </p:spPr>
      </p:pic>
      <p:pic>
        <p:nvPicPr>
          <p:cNvPr id="4099" name="Picture 3" descr="D:\zdjęcia malaga\WP_20170306_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857364"/>
            <a:ext cx="4143404" cy="2327468"/>
          </a:xfrm>
          <a:prstGeom prst="rect">
            <a:avLst/>
          </a:prstGeom>
          <a:noFill/>
        </p:spPr>
      </p:pic>
      <p:pic>
        <p:nvPicPr>
          <p:cNvPr id="4100" name="Picture 4" descr="D:\zdjęcia malaga\WP_20170306_16_20_22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2085"/>
            <a:ext cx="4445275" cy="2505915"/>
          </a:xfrm>
          <a:prstGeom prst="rect">
            <a:avLst/>
          </a:prstGeom>
          <a:noFill/>
        </p:spPr>
      </p:pic>
      <p:pic>
        <p:nvPicPr>
          <p:cNvPr id="4101" name="Picture 5" descr="D:\zdjęcia malaga\WP_20170306_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2905" y="4357694"/>
            <a:ext cx="4451095" cy="2500306"/>
          </a:xfrm>
          <a:prstGeom prst="rect">
            <a:avLst/>
          </a:prstGeom>
          <a:noFill/>
        </p:spPr>
      </p:pic>
      <p:pic>
        <p:nvPicPr>
          <p:cNvPr id="4103" name="Picture 7" descr="D:\zdjęcia malaga\zwiedzamy fortece Alcazab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000504"/>
            <a:ext cx="3172559" cy="1781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FAEB52-D564-447B-94FD-A91F2D51D1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Staże zagraniczne </a:t>
            </a:r>
            <a:br>
              <a:rPr lang="pl-PL" dirty="0"/>
            </a:br>
            <a:r>
              <a:rPr lang="pl-PL" dirty="0"/>
              <a:t>Hiszpania- Walencja</a:t>
            </a:r>
          </a:p>
        </p:txBody>
      </p:sp>
      <p:pic>
        <p:nvPicPr>
          <p:cNvPr id="7" name="Obraz 6" descr="Obraz zawierający wewnątrz, stojące, mężczyzna, otwarte&#10;&#10;Opis wygenerowany automatycznie">
            <a:extLst>
              <a:ext uri="{FF2B5EF4-FFF2-40B4-BE49-F238E27FC236}">
                <a16:creationId xmlns:a16="http://schemas.microsoft.com/office/drawing/2014/main" id="{54F7D4E7-A3D1-42DB-82FD-C0D722B7D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18" y="1687533"/>
            <a:ext cx="2355737" cy="3140982"/>
          </a:xfrm>
          <a:prstGeom prst="rect">
            <a:avLst/>
          </a:prstGeom>
        </p:spPr>
      </p:pic>
      <p:pic>
        <p:nvPicPr>
          <p:cNvPr id="9" name="Obraz 8" descr="Obraz zawierający osoba, wewnątrz, siedzi, stół&#10;&#10;Opis wygenerowany automatycznie">
            <a:extLst>
              <a:ext uri="{FF2B5EF4-FFF2-40B4-BE49-F238E27FC236}">
                <a16:creationId xmlns:a16="http://schemas.microsoft.com/office/drawing/2014/main" id="{9FB109E7-4591-4758-BDBD-08D660709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85795"/>
            <a:ext cx="3251904" cy="2438927"/>
          </a:xfrm>
          <a:prstGeom prst="rect">
            <a:avLst/>
          </a:prstGeom>
        </p:spPr>
      </p:pic>
      <p:pic>
        <p:nvPicPr>
          <p:cNvPr id="11" name="Obraz 10" descr="Obraz zawierający wewnątrz, czerwony, kuchnia, stół&#10;&#10;Opis wygenerowany automatycznie">
            <a:extLst>
              <a:ext uri="{FF2B5EF4-FFF2-40B4-BE49-F238E27FC236}">
                <a16:creationId xmlns:a16="http://schemas.microsoft.com/office/drawing/2014/main" id="{4C35FEA6-5F9E-4DAE-B328-757F4C857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34" y="4190446"/>
            <a:ext cx="3419872" cy="2564904"/>
          </a:xfrm>
          <a:prstGeom prst="rect">
            <a:avLst/>
          </a:prstGeom>
        </p:spPr>
      </p:pic>
      <p:pic>
        <p:nvPicPr>
          <p:cNvPr id="15" name="Obraz 14" descr="Obraz zawierający zewnętrzne, budynek, osoba, osoby&#10;&#10;Opis wygenerowany automatycznie">
            <a:extLst>
              <a:ext uri="{FF2B5EF4-FFF2-40B4-BE49-F238E27FC236}">
                <a16:creationId xmlns:a16="http://schemas.microsoft.com/office/drawing/2014/main" id="{9D7F8EA4-6F34-4936-BF74-B2228EFF0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67" y="1793941"/>
            <a:ext cx="3035026" cy="2276270"/>
          </a:xfrm>
          <a:prstGeom prst="rect">
            <a:avLst/>
          </a:prstGeom>
        </p:spPr>
      </p:pic>
      <p:pic>
        <p:nvPicPr>
          <p:cNvPr id="17" name="Obraz 16" descr="Obraz zawierający zewnętrzne, osoba, osoby, drzewo&#10;&#10;Opis wygenerowany automatycznie">
            <a:extLst>
              <a:ext uri="{FF2B5EF4-FFF2-40B4-BE49-F238E27FC236}">
                <a16:creationId xmlns:a16="http://schemas.microsoft.com/office/drawing/2014/main" id="{E6FBEF0A-24E4-4F53-AB55-DB1E71FB9C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72" y="4581730"/>
            <a:ext cx="3035027" cy="2276270"/>
          </a:xfrm>
          <a:prstGeom prst="rect">
            <a:avLst/>
          </a:prstGeom>
        </p:spPr>
      </p:pic>
      <p:pic>
        <p:nvPicPr>
          <p:cNvPr id="19" name="Obraz 18" descr="Obraz zawierający zewnętrzne, osoba, osoby, grupa&#10;&#10;Opis wygenerowany automatycznie">
            <a:extLst>
              <a:ext uri="{FF2B5EF4-FFF2-40B4-BE49-F238E27FC236}">
                <a16:creationId xmlns:a16="http://schemas.microsoft.com/office/drawing/2014/main" id="{EF2ED61E-A3EA-4D35-A277-7F1A8D9F92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" y="4230222"/>
            <a:ext cx="3450670" cy="25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6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773414-2894-4430-BDF7-46D95CDB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Czego się nauczysz?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DBB485-3670-4C0E-8529-75563FBB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Obsługi gości w hotelu,</a:t>
            </a:r>
          </a:p>
          <a:p>
            <a:r>
              <a:rPr lang="pl-PL" dirty="0"/>
              <a:t>Przygotowania jednostek mieszkalnych do przyjęcia gości,</a:t>
            </a:r>
          </a:p>
          <a:p>
            <a:r>
              <a:rPr lang="pl-PL" dirty="0"/>
              <a:t>Przygotowania i podawania śniadań,</a:t>
            </a:r>
          </a:p>
          <a:p>
            <a:r>
              <a:rPr lang="pl-PL" dirty="0"/>
              <a:t>Obsługi gości w restauracji,</a:t>
            </a:r>
          </a:p>
          <a:p>
            <a:r>
              <a:rPr lang="pl-PL" dirty="0"/>
              <a:t>Przygotowania i obsługi konferencji, eventów, przyjęć,</a:t>
            </a:r>
          </a:p>
          <a:p>
            <a:r>
              <a:rPr lang="pl-PL" dirty="0"/>
              <a:t>Promocji oraz sprzedaży usług hotelarskich</a:t>
            </a:r>
          </a:p>
          <a:p>
            <a:r>
              <a:rPr lang="pl-PL" dirty="0"/>
              <a:t>Komunikowania się z gośćmi w języku angielskim,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7483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57200" y="267626"/>
            <a:ext cx="8229600" cy="1725612"/>
          </a:xfrm>
        </p:spPr>
        <p:txBody>
          <a:bodyPr>
            <a:normAutofit fontScale="90000"/>
          </a:bodyPr>
          <a:lstStyle/>
          <a:p>
            <a:r>
              <a:rPr lang="pl-PL" dirty="0"/>
              <a:t>Sukcesy</a:t>
            </a:r>
            <a:br>
              <a:rPr lang="pl-PL" dirty="0"/>
            </a:br>
            <a:r>
              <a:rPr lang="pl-PL" dirty="0"/>
              <a:t>Centralna Olimpiada Wiedzy hotelarskiej</a:t>
            </a:r>
          </a:p>
        </p:txBody>
      </p:sp>
      <p:pic>
        <p:nvPicPr>
          <p:cNvPr id="19458" name="Picture 2" descr="D:\zdjecia olimpiada w.h\WP_20150422_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246" y="2214554"/>
            <a:ext cx="5843754" cy="3282602"/>
          </a:xfrm>
          <a:prstGeom prst="rect">
            <a:avLst/>
          </a:prstGeom>
          <a:noFill/>
        </p:spPr>
      </p:pic>
      <p:pic>
        <p:nvPicPr>
          <p:cNvPr id="1026" name="Picture 2" descr="C:\Users\Samsung\Desktop\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4286256"/>
            <a:ext cx="2881333" cy="2161000"/>
          </a:xfrm>
          <a:prstGeom prst="rect">
            <a:avLst/>
          </a:prstGeom>
          <a:noFill/>
        </p:spPr>
      </p:pic>
      <p:pic>
        <p:nvPicPr>
          <p:cNvPr id="1027" name="Picture 3" descr="C:\Users\Samsung\Desktop\e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3116"/>
            <a:ext cx="2762268" cy="20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37235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Sukcesy</a:t>
            </a:r>
            <a:br>
              <a:rPr lang="pl-PL" dirty="0"/>
            </a:br>
            <a:r>
              <a:rPr lang="pl-PL" dirty="0"/>
              <a:t> Konkurs nakrywania stołów</a:t>
            </a:r>
          </a:p>
        </p:txBody>
      </p:sp>
      <p:pic>
        <p:nvPicPr>
          <p:cNvPr id="17410" name="Picture 2" descr="D:\zdjecia tarnobrzeg\WP_20150319_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286776" cy="4654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6E6A69-8490-405D-9503-26F5372B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ramach innowacji poszerzysz swoje kompetencje w zakresie: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B7C85A-B0DC-4102-A67B-8D84F376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/>
          <a:lstStyle/>
          <a:p>
            <a:r>
              <a:rPr lang="pl-PL" dirty="0"/>
              <a:t>Savoir vivre i protokołu dyplomatycznego,</a:t>
            </a:r>
          </a:p>
          <a:p>
            <a:r>
              <a:rPr lang="pl-PL" dirty="0"/>
              <a:t>Właściwej prezencji i wizażu,</a:t>
            </a:r>
          </a:p>
          <a:p>
            <a:r>
              <a:rPr lang="pl-PL" dirty="0"/>
              <a:t>Obsługi pasażera  w samolocie, na statku morskim, promie,</a:t>
            </a:r>
          </a:p>
          <a:p>
            <a:r>
              <a:rPr lang="pl-PL" dirty="0"/>
              <a:t>Organizacji wypoczynku i animacji czasu wolnego.</a:t>
            </a:r>
          </a:p>
        </p:txBody>
      </p:sp>
    </p:spTree>
    <p:extLst>
      <p:ext uri="{BB962C8B-B14F-4D97-AF65-F5344CB8AC3E}">
        <p14:creationId xmlns:p14="http://schemas.microsoft.com/office/powerpoint/2010/main" val="393335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amsung\Desktop\s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158795"/>
            <a:ext cx="2262693" cy="1699205"/>
          </a:xfrm>
          <a:prstGeom prst="rect">
            <a:avLst/>
          </a:prstGeom>
          <a:noFill/>
        </p:spPr>
      </p:pic>
      <p:pic>
        <p:nvPicPr>
          <p:cNvPr id="1026" name="Picture 2" descr="C:\Users\Samsung\Desktop\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5" y="357166"/>
            <a:ext cx="2619375" cy="1743075"/>
          </a:xfrm>
          <a:prstGeom prst="rect">
            <a:avLst/>
          </a:prstGeom>
          <a:noFill/>
        </p:spPr>
      </p:pic>
      <p:pic>
        <p:nvPicPr>
          <p:cNvPr id="2050" name="Picture 2" descr="C:\Users\Samsung\Desktop\indeks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946718"/>
            <a:ext cx="2252661" cy="168732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Gdzie możesz pracować?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484784"/>
            <a:ext cx="5686436" cy="4968552"/>
          </a:xfrm>
        </p:spPr>
        <p:txBody>
          <a:bodyPr>
            <a:normAutofit/>
          </a:bodyPr>
          <a:lstStyle/>
          <a:p>
            <a:r>
              <a:rPr lang="pl-PL" sz="2400" dirty="0"/>
              <a:t>W hotelach, motelach, pensjonatach, uzdrowiskach w kraju i za granicą</a:t>
            </a:r>
          </a:p>
          <a:p>
            <a:r>
              <a:rPr lang="pl-PL" sz="2400" dirty="0"/>
              <a:t>W ruchomej bazie noclegowej: promowej, kolejowej, żeglugowej, lotniczej.</a:t>
            </a:r>
          </a:p>
          <a:p>
            <a:r>
              <a:rPr lang="pl-PL" sz="2400" dirty="0"/>
              <a:t>Na stanowisku rezydenta biur podroży.</a:t>
            </a:r>
          </a:p>
          <a:p>
            <a:r>
              <a:rPr lang="pl-PL" sz="2400" dirty="0"/>
              <a:t>Możesz prowadzić własną działalność.</a:t>
            </a:r>
          </a:p>
        </p:txBody>
      </p:sp>
      <p:pic>
        <p:nvPicPr>
          <p:cNvPr id="2052" name="Picture 4" descr="C:\Users\Samsung\Desktop\hotelarz kop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1275" y="2143116"/>
            <a:ext cx="2752725" cy="183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79473"/>
          </a:xfrm>
        </p:spPr>
        <p:txBody>
          <a:bodyPr/>
          <a:lstStyle/>
          <a:p>
            <a:r>
              <a:rPr lang="pl-PL" dirty="0"/>
              <a:t>Czego się nauczysz?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54112"/>
            <a:ext cx="7467600" cy="4972052"/>
          </a:xfrm>
        </p:spPr>
        <p:txBody>
          <a:bodyPr/>
          <a:lstStyle/>
          <a:p>
            <a:r>
              <a:rPr lang="pl-PL" dirty="0"/>
              <a:t>Profesjonalnej obsługi gościa</a:t>
            </a:r>
          </a:p>
          <a:p>
            <a:r>
              <a:rPr lang="pl-PL" dirty="0"/>
              <a:t>Zawodowego języka angielskiego</a:t>
            </a:r>
          </a:p>
          <a:p>
            <a:r>
              <a:rPr lang="pl-PL" dirty="0"/>
              <a:t>Podstaw marketingu</a:t>
            </a:r>
          </a:p>
          <a:p>
            <a:r>
              <a:rPr lang="pl-PL" dirty="0"/>
              <a:t>Podstaw działalności gospodarczej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915535-7151-4569-835C-1A79D775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2" y="3638680"/>
            <a:ext cx="1863119" cy="264237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75DA12C-DFE8-4DC0-BA3A-FF2384EE6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129" y="3638680"/>
            <a:ext cx="1863119" cy="264237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7366918-E720-477A-823A-D108B86E4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114" y="3638680"/>
            <a:ext cx="1863119" cy="264237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C1F9B45-04CF-4D52-91D2-5B9859E01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890" y="3638678"/>
            <a:ext cx="1842802" cy="264237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049FFDE-BF7C-4A1F-BD2F-216CFC5A6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267" y="498596"/>
            <a:ext cx="1804097" cy="24983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337261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27" y="785794"/>
            <a:ext cx="3563973" cy="267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Odbędziesz praktyki zawodowe</a:t>
            </a:r>
            <a:br>
              <a:rPr lang="pl-PL" dirty="0"/>
            </a:br>
            <a:r>
              <a:rPr lang="pl-PL" dirty="0"/>
              <a:t>w najlepszych hotelach</a:t>
            </a:r>
          </a:p>
        </p:txBody>
      </p:sp>
      <p:pic>
        <p:nvPicPr>
          <p:cNvPr id="5" name="Picture 2" descr="C:\Users\Samsung\Desktop\IMG_20180312_11484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714488"/>
            <a:ext cx="2545854" cy="4525963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461349"/>
            <a:ext cx="3559703" cy="27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09572" y="242876"/>
            <a:ext cx="7467600" cy="1143000"/>
          </a:xfrm>
        </p:spPr>
        <p:txBody>
          <a:bodyPr/>
          <a:lstStyle/>
          <a:p>
            <a:pPr algn="ctr"/>
            <a:r>
              <a:rPr lang="pl-PL" dirty="0"/>
              <a:t>Miejsca praktyk</a:t>
            </a:r>
          </a:p>
        </p:txBody>
      </p:sp>
      <p:pic>
        <p:nvPicPr>
          <p:cNvPr id="2050" name="Picture 2" descr="C:\Users\Samsung\Desktop\h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14422"/>
            <a:ext cx="4500563" cy="2443163"/>
          </a:xfrm>
          <a:prstGeom prst="rect">
            <a:avLst/>
          </a:prstGeom>
          <a:noFill/>
        </p:spPr>
      </p:pic>
      <p:pic>
        <p:nvPicPr>
          <p:cNvPr id="2054" name="Picture 6" descr="C:\Users\Samsung\Desktop\f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1600" y="4006850"/>
            <a:ext cx="857250" cy="857250"/>
          </a:xfrm>
          <a:prstGeom prst="rect">
            <a:avLst/>
          </a:prstGeom>
          <a:noFill/>
        </p:spPr>
      </p:pic>
      <p:pic>
        <p:nvPicPr>
          <p:cNvPr id="2055" name="Picture 7" descr="C:\Users\Samsung\Desktop\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929198"/>
            <a:ext cx="2657475" cy="1714500"/>
          </a:xfrm>
          <a:prstGeom prst="rect">
            <a:avLst/>
          </a:prstGeom>
          <a:noFill/>
        </p:spPr>
      </p:pic>
      <p:pic>
        <p:nvPicPr>
          <p:cNvPr id="2057" name="Picture 9" descr="C:\Users\Samsung\Desktop\p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929198"/>
            <a:ext cx="2143125" cy="2143125"/>
          </a:xfrm>
          <a:prstGeom prst="rect">
            <a:avLst/>
          </a:prstGeom>
          <a:noFill/>
        </p:spPr>
      </p:pic>
      <p:pic>
        <p:nvPicPr>
          <p:cNvPr id="2058" name="Picture 10" descr="C:\Users\Samsung\Desktop\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5000636"/>
            <a:ext cx="3505200" cy="1500198"/>
          </a:xfrm>
          <a:prstGeom prst="rect">
            <a:avLst/>
          </a:prstGeom>
          <a:noFill/>
        </p:spPr>
      </p:pic>
      <p:pic>
        <p:nvPicPr>
          <p:cNvPr id="2059" name="Picture 11" descr="C:\Users\Samsung\Desktop\rz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214422"/>
            <a:ext cx="3571900" cy="2354262"/>
          </a:xfrm>
          <a:prstGeom prst="rect">
            <a:avLst/>
          </a:prstGeom>
          <a:noFill/>
        </p:spPr>
      </p:pic>
      <p:pic>
        <p:nvPicPr>
          <p:cNvPr id="2052" name="Picture 4" descr="C:\Users\Samsung\Desktop\B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3286124"/>
            <a:ext cx="2619375" cy="1743075"/>
          </a:xfrm>
          <a:prstGeom prst="rect">
            <a:avLst/>
          </a:prstGeom>
          <a:noFill/>
        </p:spPr>
      </p:pic>
      <p:pic>
        <p:nvPicPr>
          <p:cNvPr id="2053" name="Picture 5" descr="C:\Users\Samsung\Desktop\r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3357562"/>
            <a:ext cx="2619375" cy="1743075"/>
          </a:xfrm>
          <a:prstGeom prst="rect">
            <a:avLst/>
          </a:prstGeom>
          <a:noFill/>
        </p:spPr>
      </p:pic>
      <p:pic>
        <p:nvPicPr>
          <p:cNvPr id="2056" name="Picture 8" descr="C:\Users\Samsung\Desktop\b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00" y="342900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85728"/>
            <a:ext cx="262534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Dodatkowo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428736"/>
            <a:ext cx="7467600" cy="5240343"/>
          </a:xfrm>
        </p:spPr>
        <p:txBody>
          <a:bodyPr/>
          <a:lstStyle/>
          <a:p>
            <a:pPr>
              <a:buNone/>
            </a:pPr>
            <a:r>
              <a:rPr lang="pl-PL" dirty="0"/>
              <a:t>Masz możliwość ukończenia</a:t>
            </a:r>
          </a:p>
          <a:p>
            <a:pPr>
              <a:buNone/>
            </a:pPr>
            <a:r>
              <a:rPr lang="pl-PL" dirty="0"/>
              <a:t>	 różnych kursów</a:t>
            </a:r>
          </a:p>
          <a:p>
            <a:pPr>
              <a:buNone/>
            </a:pPr>
            <a:r>
              <a:rPr lang="pl-PL" dirty="0"/>
              <a:t> 	kwalifikacyjnych</a:t>
            </a:r>
          </a:p>
        </p:txBody>
      </p:sp>
      <p:pic>
        <p:nvPicPr>
          <p:cNvPr id="3074" name="Picture 2" descr="C:\Users\Samsung\Desktop\IMG_03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00438"/>
            <a:ext cx="3714776" cy="2786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214686"/>
            <a:ext cx="2417702" cy="322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r>
              <a:rPr lang="pl-PL" dirty="0"/>
              <a:t>Praca podczas wakacji</a:t>
            </a:r>
          </a:p>
        </p:txBody>
      </p:sp>
      <p:pic>
        <p:nvPicPr>
          <p:cNvPr id="6146" name="Picture 2" descr="C:\Users\Samsung\Desktop\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256"/>
            <a:ext cx="2709063" cy="1857388"/>
          </a:xfrm>
          <a:prstGeom prst="rect">
            <a:avLst/>
          </a:prstGeom>
          <a:noFill/>
        </p:spPr>
      </p:pic>
      <p:pic>
        <p:nvPicPr>
          <p:cNvPr id="6147" name="Picture 3" descr="C:\Users\Samsung\Desktop\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3786214" cy="2497224"/>
          </a:xfrm>
          <a:prstGeom prst="rect">
            <a:avLst/>
          </a:prstGeom>
          <a:noFill/>
        </p:spPr>
      </p:pic>
      <p:pic>
        <p:nvPicPr>
          <p:cNvPr id="6148" name="Picture 4" descr="C:\Users\Samsung\Desktop\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28736"/>
            <a:ext cx="3060987" cy="2214578"/>
          </a:xfrm>
          <a:prstGeom prst="rect">
            <a:avLst/>
          </a:prstGeom>
          <a:noFill/>
        </p:spPr>
      </p:pic>
      <p:pic>
        <p:nvPicPr>
          <p:cNvPr id="6149" name="Picture 5" descr="C:\Users\Samsung\Desktop\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786190"/>
            <a:ext cx="2922607" cy="2189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708</TotalTime>
  <Words>350</Words>
  <Application>Microsoft Office PowerPoint</Application>
  <PresentationFormat>Pokaz na ekranie (4:3)</PresentationFormat>
  <Paragraphs>66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Wingdings</vt:lpstr>
      <vt:lpstr>Wingdings 2</vt:lpstr>
      <vt:lpstr>Techniczny</vt:lpstr>
      <vt:lpstr>Technik hotelarstwa  z innowacją   Steward, stewardessA</vt:lpstr>
      <vt:lpstr>Czego się nauczysz?</vt:lpstr>
      <vt:lpstr>W ramach innowacji poszerzysz swoje kompetencje w zakresie:</vt:lpstr>
      <vt:lpstr>Gdzie możesz pracować? </vt:lpstr>
      <vt:lpstr>Czego się nauczysz?</vt:lpstr>
      <vt:lpstr>Odbędziesz praktyki zawodowe w najlepszych hotelach</vt:lpstr>
      <vt:lpstr>Miejsca praktyk</vt:lpstr>
      <vt:lpstr>Dodatkowo</vt:lpstr>
      <vt:lpstr>Praca podczas wakacji</vt:lpstr>
      <vt:lpstr>Kwalifikacja HGT.03. Obsługa gości w obiekcie świadczącym usługi hotelarskie  </vt:lpstr>
      <vt:lpstr>Kwalifikacja HGT.03. Obsługa gości w obiekcie świadczącym usługi hotelarskie</vt:lpstr>
      <vt:lpstr>Egzamin po pierwszym półroczu w klasie 5. Po zdobyciu tej kwalifikacji możesz pracować jako:  recepcjonista pracownik biurowy portier bagażowy parkingowy </vt:lpstr>
      <vt:lpstr>Praktyki zawodowe </vt:lpstr>
      <vt:lpstr>Praktyki zawodowe</vt:lpstr>
      <vt:lpstr>Praktyki na promach pasażerskich</vt:lpstr>
      <vt:lpstr>Zalety pracy hotelarza:</vt:lpstr>
      <vt:lpstr>Staże zagraniczne                 Grecja- Ateny</vt:lpstr>
      <vt:lpstr>Staże zagraniczne  Hiszpania- Malaga</vt:lpstr>
      <vt:lpstr>Staże zagraniczne  Hiszpania- Walencja</vt:lpstr>
      <vt:lpstr>Sukcesy Centralna Olimpiada Wiedzy hotelarskiej</vt:lpstr>
      <vt:lpstr>Sukcesy  Konkurs nakrywania stołów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EeePC</dc:creator>
  <cp:lastModifiedBy>Iwona Kwater</cp:lastModifiedBy>
  <cp:revision>75</cp:revision>
  <dcterms:created xsi:type="dcterms:W3CDTF">2018-03-11T12:40:43Z</dcterms:created>
  <dcterms:modified xsi:type="dcterms:W3CDTF">2021-03-17T11:05:08Z</dcterms:modified>
</cp:coreProperties>
</file>